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anum Gothic Bold" charset="1" panose="020D0804000000000000"/>
      <p:regular r:id="rId20"/>
    </p:embeddedFont>
    <p:embeddedFont>
      <p:font typeface="Helvetica World Bold" charset="1" panose="020B0800040000020004"/>
      <p:regular r:id="rId21"/>
    </p:embeddedFont>
    <p:embeddedFont>
      <p:font typeface="Helvetica World" charset="1" panose="020B0500040000020004"/>
      <p:regular r:id="rId22"/>
    </p:embeddedFont>
    <p:embeddedFont>
      <p:font typeface="たづがね角ゴシック Info Black" charset="1" panose="020B0B03020203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uipath.com" TargetMode="External" Type="http://schemas.openxmlformats.org/officeDocument/2006/relationships/hyperlink"/><Relationship Id="rId3" Target="https://www.ibm.com/kr-ko/topics/rpa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YGhld_g4.mp4" Type="http://schemas.openxmlformats.org/officeDocument/2006/relationships/video"/><Relationship Id="rId4" Target="../media/VAGYGhld_g4.mp4" Type="http://schemas.microsoft.com/office/2007/relationships/media"/><Relationship Id="rId5" Target="../media/image27.jpeg" Type="http://schemas.openxmlformats.org/officeDocument/2006/relationships/image"/><Relationship Id="rId6" Target="../media/VAGYGsZG_OQ.mp4" Type="http://schemas.openxmlformats.org/officeDocument/2006/relationships/video"/><Relationship Id="rId7" Target="../media/VAGYGsZG_OQ.mp4" Type="http://schemas.microsoft.com/office/2007/relationships/media"/><Relationship Id="rId8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4070" y="8350660"/>
            <a:ext cx="3350655" cy="90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7"/>
              </a:lnSpc>
            </a:pPr>
            <a:r>
              <a:rPr lang="en-US" b="true" sz="1919">
                <a:solidFill>
                  <a:srgbClr val="F36C4A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MeGA</a:t>
            </a:r>
          </a:p>
          <a:p>
            <a:pPr algn="l" marL="0" indent="0" lvl="0">
              <a:lnSpc>
                <a:spcPts val="2257"/>
              </a:lnSpc>
            </a:pPr>
            <a:r>
              <a:rPr lang="en-US" b="true" sz="1612">
                <a:solidFill>
                  <a:srgbClr val="1A1A1A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Oh Seung-min, Song Myeong-shin, Song Yeong-bin, Jang Su-yeon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4070" y="420432"/>
            <a:ext cx="11255886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</a:pPr>
            <a:r>
              <a:rPr lang="en-US" b="true" sz="7500" spc="-225">
                <a:solidFill>
                  <a:srgbClr val="54545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Development </a:t>
            </a:r>
          </a:p>
          <a:p>
            <a:pPr algn="l" marL="0" indent="0" lvl="0">
              <a:lnSpc>
                <a:spcPts val="9000"/>
              </a:lnSpc>
            </a:pPr>
            <a:r>
              <a:rPr lang="en-US" b="true" sz="7500" spc="-225">
                <a:solidFill>
                  <a:srgbClr val="54545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of an internal business </a:t>
            </a:r>
          </a:p>
          <a:p>
            <a:pPr algn="l" marL="0" indent="0" lvl="0">
              <a:lnSpc>
                <a:spcPts val="9000"/>
              </a:lnSpc>
            </a:pPr>
            <a:r>
              <a:rPr lang="en-US" b="true" sz="7500" spc="-225">
                <a:solidFill>
                  <a:srgbClr val="54545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support platform based on sLLM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09354" y="1028700"/>
            <a:ext cx="6779177" cy="8692856"/>
          </a:xfrm>
          <a:prstGeom prst="rect">
            <a:avLst/>
          </a:prstGeom>
          <a:ln cap="sq">
            <a:noFill/>
            <a:prstDash val="solid"/>
          </a:ln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4195" y="335721"/>
            <a:ext cx="3714296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4195" y="685018"/>
            <a:ext cx="5008931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spc="-13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Expected Results and Goals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7803" y="3458229"/>
            <a:ext cx="3832494" cy="432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099" spc="-6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질문 응답 정확도</a:t>
            </a:r>
          </a:p>
          <a:p>
            <a:pPr algn="just">
              <a:lnSpc>
                <a:spcPts val="2148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400" spc="-4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목표</a:t>
            </a:r>
          </a:p>
          <a:p>
            <a:pPr algn="just">
              <a:lnSpc>
                <a:spcPts val="2148"/>
              </a:lnSpc>
            </a:pP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초기 테스트:</a:t>
            </a:r>
            <a:r>
              <a:rPr lang="en-US" b="true" sz="1342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85%</a:t>
            </a: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정확도 달성.</a:t>
            </a:r>
          </a:p>
          <a:p>
            <a:pPr algn="just">
              <a:lnSpc>
                <a:spcPts val="2148"/>
              </a:lnSpc>
            </a:pP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Fine-Tuning 후: </a:t>
            </a:r>
            <a:r>
              <a:rPr lang="en-US" b="true" sz="1342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95%</a:t>
            </a: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이상 목표.</a:t>
            </a:r>
          </a:p>
          <a:p>
            <a:pPr algn="just">
              <a:lnSpc>
                <a:spcPts val="2148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400" spc="-4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근거</a:t>
            </a:r>
          </a:p>
          <a:p>
            <a:pPr algn="just">
              <a:lnSpc>
                <a:spcPts val="2148"/>
              </a:lnSpc>
            </a:pP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내부 테스트 데이터: 초기 1,000개의 질문 테스트에서 850개 정확한 응답 제공, 정확도 </a:t>
            </a:r>
            <a:r>
              <a:rPr lang="en-US" b="true" sz="1342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85%</a:t>
            </a: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기록.</a:t>
            </a:r>
          </a:p>
          <a:p>
            <a:pPr algn="just">
              <a:lnSpc>
                <a:spcPts val="2148"/>
              </a:lnSpc>
            </a:pP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사내 데이터를 활용한 모델 Fine-Tuning으로 도메인 특화 지식 강화 → </a:t>
            </a:r>
            <a:r>
              <a:rPr lang="en-US" b="true" sz="1342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95%</a:t>
            </a: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이상 목표 가능.</a:t>
            </a:r>
          </a:p>
          <a:p>
            <a:pPr algn="just">
              <a:lnSpc>
                <a:spcPts val="2148"/>
              </a:lnSpc>
            </a:pP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사례: 생성형 AI 모델의 도메인 데이터 Fine-Tuning 시, 응답 정확도가 평균 </a:t>
            </a:r>
            <a:r>
              <a:rPr lang="en-US" b="true" sz="1342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8~10%</a:t>
            </a:r>
            <a:r>
              <a:rPr lang="en-US" sz="1342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증가. </a:t>
            </a:r>
          </a:p>
          <a:p>
            <a:pPr algn="just">
              <a:lnSpc>
                <a:spcPts val="2148"/>
              </a:lnSpc>
            </a:pPr>
          </a:p>
          <a:p>
            <a:pPr algn="just">
              <a:lnSpc>
                <a:spcPts val="214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109510" y="3458229"/>
            <a:ext cx="3714296" cy="432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099" spc="-6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업무 시간 절약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400" spc="-4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목표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반복 업무 처리 시간: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2분/건 → 30초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이하로 단축.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월평균 절약 시간: HR 담당자 기준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80시간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이상.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400" spc="-4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근거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업무 자동화 사례: 독일 HR 서비스 사례: 병가 증명서 처리 시간을 4분에서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90%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단축(30초 이하).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하루 40건의 반복 업무 처리 → 기존 80분 → 자동화 후 20분 → 하루 60분, 월평균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20시간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절약.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Slack Bot의 처리 속도: 기본 질의응답 처리 속도 평균 5~10분 →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실시간 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응답 가능.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333019" y="3458229"/>
            <a:ext cx="4036959" cy="513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099" spc="-6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HR 부서 효율화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400" spc="-4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목표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전략적 업무 비중 증가: 기존 15% →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30% 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이상 목표.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HR 만족도 설문: 기존 75% →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85%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로 향상.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근거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반복 업무 자동화 효과: RPA 및 Slack Bot 도입 시 반복 업무 비중이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40%에서 20% 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이하로 감소 가능.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HR 부서가 채용, 조직 관리 등 전략적 업무에 더 많은 시간 투자 가능.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하루 1시간 이상 추가 확보 → 연간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250시간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확보. (</a:t>
            </a:r>
            <a:r>
              <a:rPr lang="en-US" sz="1350" spc="-40" u="sng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2" tooltip="https://www.uipath.com"/>
              </a:rPr>
              <a:t>uipath.com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사례: RPA 도입 후 업무 효율성이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89% 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향상되며, 직원 만족도가 평균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10% 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증가. (</a:t>
            </a:r>
            <a:r>
              <a:rPr lang="en-US" sz="1350" spc="-40" u="sng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3" tooltip="https://www.ibm.com/kr-ko/topics/rpa"/>
              </a:rPr>
              <a:t>ibm.com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879191" y="3458229"/>
            <a:ext cx="3887151" cy="459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099" spc="-6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비용 절감 효과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400" spc="-4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목표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기존 LLM API 호출 대비 비용 절감: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50% 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이상.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연간 비용 절감: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2,000만 원 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이상 (시간당 인건비 기준).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400" spc="-4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근거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LLM API 사용 비용: OpenAI GPT-4 API: 100만 토큰당 $60 (약 78,000원). 월 1억 토큰 처리 시 약 780만 원 소요.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자체 모델 운영 비용: 초기 구축 비용 제외 시 월 약 500만 원 예상. 월 1억 토큰 처리 시 약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35%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절감, 10억 토큰 이상 처리 시 최대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87%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비용 절감.</a:t>
            </a:r>
          </a:p>
          <a:p>
            <a:pPr algn="just">
              <a:lnSpc>
                <a:spcPts val="2160"/>
              </a:lnSpc>
            </a:pP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• 인건비 절감: HR 담당자의 시간당 인건비 2만 원 기준 → 월 80시간 절약으로 연간 약 </a:t>
            </a:r>
            <a:r>
              <a:rPr lang="en-US" b="true" sz="1350" spc="-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2,000만 원</a:t>
            </a:r>
            <a:r>
              <a:rPr lang="en-US" sz="1350" spc="-4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비용 절감.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4854903" y="3419175"/>
            <a:ext cx="0" cy="4631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080980" y="3419175"/>
            <a:ext cx="0" cy="4631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627153" y="3343452"/>
            <a:ext cx="0" cy="4631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8778" y="1963273"/>
            <a:ext cx="12810443" cy="7638227"/>
          </a:xfrm>
          <a:custGeom>
            <a:avLst/>
            <a:gdLst/>
            <a:ahLst/>
            <a:cxnLst/>
            <a:rect r="r" b="b" t="t" l="l"/>
            <a:pathLst>
              <a:path h="7638227" w="12810443">
                <a:moveTo>
                  <a:pt x="0" y="0"/>
                </a:moveTo>
                <a:lnTo>
                  <a:pt x="12810444" y="0"/>
                </a:lnTo>
                <a:lnTo>
                  <a:pt x="12810444" y="7638226"/>
                </a:lnTo>
                <a:lnTo>
                  <a:pt x="0" y="7638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4195" y="335721"/>
            <a:ext cx="3714296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4195" y="685018"/>
            <a:ext cx="5008931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spc="-13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Expected Results and Goals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616" t="6079" r="2365" b="3393"/>
          <a:stretch>
            <a:fillRect/>
          </a:stretch>
        </p:blipFill>
        <p:spPr>
          <a:xfrm flipH="false" flipV="false" rot="0">
            <a:off x="1135827" y="2419578"/>
            <a:ext cx="7504637" cy="7449992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513" t="5858" r="2251" b="2951"/>
          <a:stretch>
            <a:fillRect/>
          </a:stretch>
        </p:blipFill>
        <p:spPr>
          <a:xfrm flipH="false" flipV="false" rot="0">
            <a:off x="9624082" y="2401363"/>
            <a:ext cx="7468207" cy="750463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94195" y="335721"/>
            <a:ext cx="3714296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4195" y="685018"/>
            <a:ext cx="5255661" cy="69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b="true" sz="4500" spc="-13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Demonstration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5827" y="1517373"/>
            <a:ext cx="1667692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개인 DM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4082" y="1517373"/>
            <a:ext cx="1667692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회사 채널</a:t>
            </a:r>
          </a:p>
        </p:txBody>
      </p:sp>
      <p:sp>
        <p:nvSpPr>
          <p:cNvPr name="Freeform 8" id="8" descr="A white and grey background  Description automatically generated with medium confidence"/>
          <p:cNvSpPr/>
          <p:nvPr/>
        </p:nvSpPr>
        <p:spPr>
          <a:xfrm flipH="false" flipV="false" rot="0">
            <a:off x="1028700" y="1576421"/>
            <a:ext cx="7611765" cy="660913"/>
          </a:xfrm>
          <a:custGeom>
            <a:avLst/>
            <a:gdLst/>
            <a:ahLst/>
            <a:cxnLst/>
            <a:rect r="r" b="b" t="t" l="l"/>
            <a:pathLst>
              <a:path h="660913" w="7611765">
                <a:moveTo>
                  <a:pt x="0" y="0"/>
                </a:moveTo>
                <a:lnTo>
                  <a:pt x="7611765" y="0"/>
                </a:lnTo>
                <a:lnTo>
                  <a:pt x="7611765" y="660913"/>
                </a:lnTo>
                <a:lnTo>
                  <a:pt x="0" y="660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</a:blip>
            <a:stretch>
              <a:fillRect l="-67718" t="0" r="-25525" b="-2125598"/>
            </a:stretch>
          </a:blipFill>
        </p:spPr>
      </p:sp>
      <p:sp>
        <p:nvSpPr>
          <p:cNvPr name="Freeform 9" id="9" descr="A white and grey background  Description automatically generated with medium confidence"/>
          <p:cNvSpPr/>
          <p:nvPr/>
        </p:nvSpPr>
        <p:spPr>
          <a:xfrm flipH="false" flipV="false" rot="0">
            <a:off x="9450773" y="1576421"/>
            <a:ext cx="7808527" cy="660913"/>
          </a:xfrm>
          <a:custGeom>
            <a:avLst/>
            <a:gdLst/>
            <a:ahLst/>
            <a:cxnLst/>
            <a:rect r="r" b="b" t="t" l="l"/>
            <a:pathLst>
              <a:path h="660913" w="7808527">
                <a:moveTo>
                  <a:pt x="0" y="0"/>
                </a:moveTo>
                <a:lnTo>
                  <a:pt x="7808527" y="0"/>
                </a:lnTo>
                <a:lnTo>
                  <a:pt x="7808527" y="660913"/>
                </a:lnTo>
                <a:lnTo>
                  <a:pt x="0" y="660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</a:blip>
            <a:stretch>
              <a:fillRect l="-68111" t="0" r="-20263" b="-2125598"/>
            </a:stretch>
          </a:blipFill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78994" y="1972273"/>
            <a:ext cx="9430753" cy="5858855"/>
          </a:xfrm>
          <a:custGeom>
            <a:avLst/>
            <a:gdLst/>
            <a:ahLst/>
            <a:cxnLst/>
            <a:rect r="r" b="b" t="t" l="l"/>
            <a:pathLst>
              <a:path h="5858855" w="9430753">
                <a:moveTo>
                  <a:pt x="0" y="0"/>
                </a:moveTo>
                <a:lnTo>
                  <a:pt x="9430753" y="0"/>
                </a:lnTo>
                <a:lnTo>
                  <a:pt x="9430753" y="5858855"/>
                </a:lnTo>
                <a:lnTo>
                  <a:pt x="0" y="5858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50392" y="3695289"/>
            <a:ext cx="4187216" cy="225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33"/>
              </a:lnSpc>
            </a:pPr>
            <a:r>
              <a:rPr lang="en-US" sz="10678" spc="-320">
                <a:solidFill>
                  <a:srgbClr val="000000"/>
                </a:solidFill>
                <a:latin typeface="たづがね角ゴシック Info Black"/>
                <a:ea typeface="たづがね角ゴシック Info Black"/>
                <a:cs typeface="たづがね角ゴシック Info Black"/>
                <a:sym typeface="たづがね角ゴシック Info Black"/>
              </a:rPr>
              <a:t>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4195" y="335721"/>
            <a:ext cx="3714296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18007" y="4648200"/>
            <a:ext cx="445198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 spc="-22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4195" y="335721"/>
            <a:ext cx="3714296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960" y="1580185"/>
            <a:ext cx="1171958" cy="11719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435" y="2827839"/>
            <a:ext cx="1171958" cy="1162433"/>
            <a:chOff x="0" y="0"/>
            <a:chExt cx="812800" cy="806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06194"/>
            </a:xfrm>
            <a:custGeom>
              <a:avLst/>
              <a:gdLst/>
              <a:ahLst/>
              <a:cxnLst/>
              <a:rect r="r" b="b" t="t" l="l"/>
              <a:pathLst>
                <a:path h="806194" w="812800">
                  <a:moveTo>
                    <a:pt x="406400" y="0"/>
                  </a:moveTo>
                  <a:cubicBezTo>
                    <a:pt x="181951" y="0"/>
                    <a:pt x="0" y="180473"/>
                    <a:pt x="0" y="403097"/>
                  </a:cubicBezTo>
                  <a:cubicBezTo>
                    <a:pt x="0" y="625721"/>
                    <a:pt x="181951" y="806194"/>
                    <a:pt x="406400" y="806194"/>
                  </a:cubicBezTo>
                  <a:cubicBezTo>
                    <a:pt x="630849" y="806194"/>
                    <a:pt x="812800" y="625721"/>
                    <a:pt x="812800" y="403097"/>
                  </a:cubicBezTo>
                  <a:cubicBezTo>
                    <a:pt x="812800" y="18047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6531"/>
              <a:ext cx="660400" cy="674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9960" y="4056947"/>
            <a:ext cx="1171958" cy="117195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9960" y="6534214"/>
            <a:ext cx="1171958" cy="117195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0435" y="5295581"/>
            <a:ext cx="1171958" cy="117195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9960" y="7758560"/>
            <a:ext cx="1171958" cy="117195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9960" y="8997193"/>
            <a:ext cx="1171958" cy="117195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76872" y="1532560"/>
            <a:ext cx="17596156" cy="11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40"/>
              </a:lnSpc>
            </a:pPr>
            <a:r>
              <a:rPr lang="en-US" b="true" sz="6645" spc="-1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01   </a:t>
            </a:r>
            <a:r>
              <a:rPr lang="en-US" sz="6645" spc="-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9960" y="181940"/>
            <a:ext cx="16557931" cy="11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40"/>
              </a:lnSpc>
            </a:pPr>
            <a:r>
              <a:rPr lang="en-US" b="true" sz="6645" spc="-1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index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6872" y="2772098"/>
            <a:ext cx="17596156" cy="11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40"/>
              </a:lnSpc>
            </a:pPr>
            <a:r>
              <a:rPr lang="en-US" b="true" sz="6645" spc="-1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02   </a:t>
            </a:r>
            <a:r>
              <a:rPr lang="en-US" sz="6645" spc="-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 Definition and Requirements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6872" y="3992586"/>
            <a:ext cx="17596156" cy="11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40"/>
              </a:lnSpc>
            </a:pPr>
            <a:r>
              <a:rPr lang="en-US" b="true" sz="6645" spc="-1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03   </a:t>
            </a:r>
            <a:r>
              <a:rPr lang="en-US" sz="6645" spc="-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Progress Status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90397" y="5330075"/>
            <a:ext cx="9088043" cy="10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40"/>
              </a:lnSpc>
            </a:pPr>
            <a:r>
              <a:rPr lang="en-US" sz="6645" spc="-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Issues and Solutions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90397" y="6552657"/>
            <a:ext cx="9088043" cy="10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40"/>
              </a:lnSpc>
            </a:pPr>
            <a:r>
              <a:rPr lang="en-US" sz="6645" spc="-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Technology stack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412908" y="5295581"/>
            <a:ext cx="1367011" cy="1171958"/>
            <a:chOff x="0" y="0"/>
            <a:chExt cx="1822681" cy="156261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130035" y="0"/>
              <a:ext cx="1562611" cy="1562611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  <a:r>
                  <a:rPr lang="en-US" b="true" sz="2100">
                    <a:solidFill>
                      <a:srgbClr val="F36C4A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01</a:t>
                </a: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0" y="-76200"/>
              <a:ext cx="1822681" cy="155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78"/>
                </a:lnSpc>
                <a:spcBef>
                  <a:spcPct val="0"/>
                </a:spcBef>
              </a:pPr>
              <a:r>
                <a:rPr lang="en-US" b="true" sz="6650" spc="-658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04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147547" y="7793054"/>
            <a:ext cx="11190600" cy="10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40"/>
              </a:lnSpc>
            </a:pPr>
            <a:r>
              <a:rPr lang="en-US" sz="6645" spc="-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Expected Results and Goals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10435" y="7758560"/>
            <a:ext cx="1171958" cy="117195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12908" y="7758560"/>
            <a:ext cx="1367011" cy="1171958"/>
            <a:chOff x="0" y="0"/>
            <a:chExt cx="1822681" cy="1562611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130035" y="0"/>
              <a:ext cx="1562611" cy="1562611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  <a:r>
                  <a:rPr lang="en-US" b="true" sz="2100">
                    <a:solidFill>
                      <a:srgbClr val="F36C4A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01</a:t>
                </a: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0" y="-76200"/>
              <a:ext cx="1822681" cy="155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78"/>
                </a:lnSpc>
                <a:spcBef>
                  <a:spcPct val="0"/>
                </a:spcBef>
              </a:pPr>
              <a:r>
                <a:rPr lang="en-US" b="true" sz="6650" spc="-658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06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13114" y="6555912"/>
            <a:ext cx="1171958" cy="117195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15588" y="6555912"/>
            <a:ext cx="1367011" cy="1171958"/>
            <a:chOff x="0" y="0"/>
            <a:chExt cx="1822681" cy="1562611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130035" y="0"/>
              <a:ext cx="1562611" cy="156261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  <a:r>
                  <a:rPr lang="en-US" b="true" sz="2100">
                    <a:solidFill>
                      <a:srgbClr val="F36C4A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01</a:t>
                </a: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0" y="-76200"/>
              <a:ext cx="1822681" cy="155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78"/>
                </a:lnSpc>
                <a:spcBef>
                  <a:spcPct val="0"/>
                </a:spcBef>
              </a:pPr>
              <a:r>
                <a:rPr lang="en-US" b="true" sz="6650" spc="-658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05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513114" y="8997193"/>
            <a:ext cx="1171958" cy="1171958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415588" y="8997193"/>
            <a:ext cx="1367011" cy="1171958"/>
            <a:chOff x="0" y="0"/>
            <a:chExt cx="1822681" cy="1562611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130035" y="0"/>
              <a:ext cx="1562611" cy="1562611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  <a:r>
                  <a:rPr lang="en-US" b="true" sz="2100">
                    <a:solidFill>
                      <a:srgbClr val="F36C4A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01</a:t>
                </a: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0" y="-76200"/>
              <a:ext cx="1822681" cy="155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78"/>
                </a:lnSpc>
                <a:spcBef>
                  <a:spcPct val="0"/>
                </a:spcBef>
              </a:pPr>
              <a:r>
                <a:rPr lang="en-US" b="true" sz="6650" spc="-658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07</a:t>
              </a: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2090397" y="9038899"/>
            <a:ext cx="11190600" cy="10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40"/>
              </a:lnSpc>
            </a:pPr>
            <a:r>
              <a:rPr lang="en-US" sz="6645" spc="-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Q&amp;A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519960" y="4056947"/>
            <a:ext cx="1171958" cy="1171958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422433" y="4056947"/>
            <a:ext cx="1367011" cy="1171958"/>
            <a:chOff x="0" y="0"/>
            <a:chExt cx="1822681" cy="1562611"/>
          </a:xfrm>
        </p:grpSpPr>
        <p:grpSp>
          <p:nvGrpSpPr>
            <p:cNvPr name="Group 64" id="64"/>
            <p:cNvGrpSpPr/>
            <p:nvPr/>
          </p:nvGrpSpPr>
          <p:grpSpPr>
            <a:xfrm rot="0">
              <a:off x="130035" y="0"/>
              <a:ext cx="1562611" cy="1562611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  <a:r>
                  <a:rPr lang="en-US" b="true" sz="2100">
                    <a:solidFill>
                      <a:srgbClr val="F36C4A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01</a:t>
                </a:r>
              </a:p>
            </p:txBody>
          </p:sp>
        </p:grpSp>
        <p:sp>
          <p:nvSpPr>
            <p:cNvPr name="TextBox 67" id="67"/>
            <p:cNvSpPr txBox="true"/>
            <p:nvPr/>
          </p:nvSpPr>
          <p:spPr>
            <a:xfrm rot="0">
              <a:off x="0" y="-76200"/>
              <a:ext cx="1822681" cy="155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78"/>
                </a:lnSpc>
                <a:spcBef>
                  <a:spcPct val="0"/>
                </a:spcBef>
              </a:pPr>
              <a:r>
                <a:rPr lang="en-US" b="true" sz="6650" spc="-658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03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510435" y="2818314"/>
            <a:ext cx="1171958" cy="1171958"/>
            <a:chOff x="0" y="0"/>
            <a:chExt cx="812800" cy="8128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412908" y="2818314"/>
            <a:ext cx="1367011" cy="1171958"/>
            <a:chOff x="0" y="0"/>
            <a:chExt cx="1822681" cy="1562611"/>
          </a:xfrm>
        </p:grpSpPr>
        <p:grpSp>
          <p:nvGrpSpPr>
            <p:cNvPr name="Group 72" id="72"/>
            <p:cNvGrpSpPr/>
            <p:nvPr/>
          </p:nvGrpSpPr>
          <p:grpSpPr>
            <a:xfrm rot="0">
              <a:off x="130035" y="0"/>
              <a:ext cx="1562611" cy="1562611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  <a:r>
                  <a:rPr lang="en-US" b="true" sz="2100">
                    <a:solidFill>
                      <a:srgbClr val="F36C4A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01</a:t>
                </a:r>
              </a:p>
            </p:txBody>
          </p:sp>
        </p:grpSp>
        <p:sp>
          <p:nvSpPr>
            <p:cNvPr name="TextBox 75" id="75"/>
            <p:cNvSpPr txBox="true"/>
            <p:nvPr/>
          </p:nvSpPr>
          <p:spPr>
            <a:xfrm rot="0">
              <a:off x="0" y="-76200"/>
              <a:ext cx="1822681" cy="155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78"/>
                </a:lnSpc>
                <a:spcBef>
                  <a:spcPct val="0"/>
                </a:spcBef>
              </a:pPr>
              <a:r>
                <a:rPr lang="en-US" b="true" sz="6650" spc="-658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02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519960" y="1579681"/>
            <a:ext cx="1171958" cy="1171958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6C4A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2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422433" y="1579681"/>
            <a:ext cx="1367011" cy="1171958"/>
            <a:chOff x="0" y="0"/>
            <a:chExt cx="1822681" cy="1562611"/>
          </a:xfrm>
        </p:grpSpPr>
        <p:grpSp>
          <p:nvGrpSpPr>
            <p:cNvPr name="Group 80" id="80"/>
            <p:cNvGrpSpPr/>
            <p:nvPr/>
          </p:nvGrpSpPr>
          <p:grpSpPr>
            <a:xfrm rot="0">
              <a:off x="130035" y="0"/>
              <a:ext cx="1562611" cy="1562611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6C4A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  <a:r>
                  <a:rPr lang="en-US" b="true" sz="2100">
                    <a:solidFill>
                      <a:srgbClr val="F36C4A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01</a:t>
                </a:r>
              </a:p>
            </p:txBody>
          </p:sp>
        </p:grpSp>
        <p:sp>
          <p:nvSpPr>
            <p:cNvPr name="TextBox 83" id="83"/>
            <p:cNvSpPr txBox="true"/>
            <p:nvPr/>
          </p:nvSpPr>
          <p:spPr>
            <a:xfrm rot="0">
              <a:off x="0" y="-76200"/>
              <a:ext cx="1822681" cy="155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78"/>
                </a:lnSpc>
                <a:spcBef>
                  <a:spcPct val="0"/>
                </a:spcBef>
              </a:pPr>
              <a:r>
                <a:rPr lang="en-US" b="true" sz="6650" spc="-658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white and grey background  Description automatically generated with medium confidence"/>
          <p:cNvSpPr/>
          <p:nvPr/>
        </p:nvSpPr>
        <p:spPr>
          <a:xfrm flipH="false" flipV="false" rot="0">
            <a:off x="6303466" y="2556734"/>
            <a:ext cx="5689627" cy="5998538"/>
          </a:xfrm>
          <a:custGeom>
            <a:avLst/>
            <a:gdLst/>
            <a:ahLst/>
            <a:cxnLst/>
            <a:rect r="r" b="b" t="t" l="l"/>
            <a:pathLst>
              <a:path h="5998538" w="5689627">
                <a:moveTo>
                  <a:pt x="0" y="0"/>
                </a:moveTo>
                <a:lnTo>
                  <a:pt x="5689626" y="0"/>
                </a:lnTo>
                <a:lnTo>
                  <a:pt x="5689626" y="5998538"/>
                </a:lnTo>
                <a:lnTo>
                  <a:pt x="0" y="5998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36" t="0" r="-14636" b="-226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2728" y="2523397"/>
            <a:ext cx="5689627" cy="6065213"/>
          </a:xfrm>
          <a:custGeom>
            <a:avLst/>
            <a:gdLst/>
            <a:ahLst/>
            <a:cxnLst/>
            <a:rect r="r" b="b" t="t" l="l"/>
            <a:pathLst>
              <a:path h="6065213" w="5689627">
                <a:moveTo>
                  <a:pt x="0" y="0"/>
                </a:moveTo>
                <a:lnTo>
                  <a:pt x="5689627" y="0"/>
                </a:lnTo>
                <a:lnTo>
                  <a:pt x="5689627" y="6065212"/>
                </a:lnTo>
                <a:lnTo>
                  <a:pt x="0" y="6065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19" t="0" r="-3578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24751" y="3217026"/>
            <a:ext cx="5668342" cy="4136579"/>
          </a:xfrm>
          <a:custGeom>
            <a:avLst/>
            <a:gdLst/>
            <a:ahLst/>
            <a:cxnLst/>
            <a:rect r="r" b="b" t="t" l="l"/>
            <a:pathLst>
              <a:path h="4136579" w="5668342">
                <a:moveTo>
                  <a:pt x="0" y="0"/>
                </a:moveTo>
                <a:lnTo>
                  <a:pt x="5668342" y="0"/>
                </a:lnTo>
                <a:lnTo>
                  <a:pt x="5668342" y="4136579"/>
                </a:lnTo>
                <a:lnTo>
                  <a:pt x="0" y="4136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4195" y="685018"/>
            <a:ext cx="4486095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b="true" sz="4500" spc="-13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4195" y="324484"/>
            <a:ext cx="4486095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3466" y="633446"/>
            <a:ext cx="11387222" cy="178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550" spc="-51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목적</a:t>
            </a:r>
          </a:p>
          <a:p>
            <a:pPr algn="l">
              <a:lnSpc>
                <a:spcPts val="3366"/>
              </a:lnSpc>
            </a:pPr>
            <a:r>
              <a:rPr lang="en-US" sz="2550" spc="-51">
                <a:solidFill>
                  <a:srgbClr val="000000">
                    <a:alpha val="4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HR 부서의 반복 업무를 줄이고 효율성을 높이기 위한 </a:t>
            </a:r>
            <a:r>
              <a:rPr lang="en-US" sz="2550" spc="-51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기업 맞춤형 AI 플랫폼</a:t>
            </a:r>
            <a:r>
              <a:rPr lang="en-US" sz="2550" spc="-51">
                <a:solidFill>
                  <a:srgbClr val="000000">
                    <a:alpha val="4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구축</a:t>
            </a:r>
          </a:p>
          <a:p>
            <a:pPr algn="l">
              <a:lnSpc>
                <a:spcPts val="3366"/>
              </a:lnSpc>
            </a:pPr>
            <a:r>
              <a:rPr lang="en-US" sz="2550" spc="-51">
                <a:solidFill>
                  <a:srgbClr val="000000">
                    <a:alpha val="4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사내 데이터를 학습한 </a:t>
            </a:r>
            <a:r>
              <a:rPr lang="en-US" sz="2550" spc="-51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생성형 LLM </a:t>
            </a:r>
            <a:r>
              <a:rPr lang="en-US" sz="2550" spc="-51">
                <a:solidFill>
                  <a:srgbClr val="000000">
                    <a:alpha val="4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기반의 </a:t>
            </a:r>
            <a:r>
              <a:rPr lang="en-US" sz="2550" spc="-51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Slack chatbot</a:t>
            </a:r>
            <a:r>
              <a:rPr lang="en-US" sz="2550" spc="-51">
                <a:solidFill>
                  <a:srgbClr val="000000">
                    <a:alpha val="4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으로 간편한 업무 지원</a:t>
            </a:r>
          </a:p>
          <a:p>
            <a:pPr algn="l">
              <a:lnSpc>
                <a:spcPts val="336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22284" y="8677083"/>
            <a:ext cx="4050516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199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임직원 대상 질의응답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  <a:r>
              <a:rPr lang="en-US" sz="19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근태, 복리후생, 사규 등 </a:t>
            </a:r>
          </a:p>
          <a:p>
            <a:pPr algn="ctr">
              <a:lnSpc>
                <a:spcPts val="2639"/>
              </a:lnSpc>
            </a:pPr>
            <a:r>
              <a:rPr lang="en-US" sz="19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HR 관련 질문에 실시간 답변 제공.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8742" y="8677083"/>
            <a:ext cx="4050516" cy="168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199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HR 관리자 지원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  <a:r>
              <a:rPr lang="en-US" sz="19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데이터 기반 </a:t>
            </a:r>
          </a:p>
          <a:p>
            <a:pPr algn="ctr">
              <a:lnSpc>
                <a:spcPts val="2639"/>
              </a:lnSpc>
            </a:pPr>
            <a:r>
              <a:rPr lang="en-US" sz="19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질의응답, 복잡한 업무 처리 간소화.</a:t>
            </a:r>
          </a:p>
          <a:p>
            <a:pPr algn="ctr">
              <a:lnSpc>
                <a:spcPts val="26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023759" y="8677083"/>
            <a:ext cx="4050516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199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반복 업무 자동화</a:t>
            </a:r>
          </a:p>
          <a:p>
            <a:pPr algn="ctr">
              <a:lnSpc>
                <a:spcPts val="2639"/>
              </a:lnSpc>
            </a:pPr>
          </a:p>
          <a:p>
            <a:pPr algn="ctr">
              <a:lnSpc>
                <a:spcPts val="2639"/>
              </a:lnSpc>
            </a:pPr>
            <a:r>
              <a:rPr lang="en-US" sz="19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알림, 공지 등 일상 업무 처리 최적화.</a:t>
            </a:r>
          </a:p>
          <a:p>
            <a:pPr algn="ctr">
              <a:lnSpc>
                <a:spcPts val="263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21692" y="2556734"/>
            <a:ext cx="5672326" cy="5907936"/>
          </a:xfrm>
          <a:custGeom>
            <a:avLst/>
            <a:gdLst/>
            <a:ahLst/>
            <a:cxnLst/>
            <a:rect r="r" b="b" t="t" l="l"/>
            <a:pathLst>
              <a:path h="5907936" w="5672326">
                <a:moveTo>
                  <a:pt x="0" y="0"/>
                </a:moveTo>
                <a:lnTo>
                  <a:pt x="5672326" y="0"/>
                </a:lnTo>
                <a:lnTo>
                  <a:pt x="5672326" y="5907936"/>
                </a:lnTo>
                <a:lnTo>
                  <a:pt x="0" y="5907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700" t="-2418" r="-30408" b="0"/>
            </a:stretch>
          </a:blipFill>
          <a:ln cap="rnd">
            <a:noFill/>
            <a:prstDash val="solid"/>
            <a:round/>
          </a:ln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09726" y="1828017"/>
            <a:ext cx="3161818" cy="2102609"/>
          </a:xfrm>
          <a:custGeom>
            <a:avLst/>
            <a:gdLst/>
            <a:ahLst/>
            <a:cxnLst/>
            <a:rect r="r" b="b" t="t" l="l"/>
            <a:pathLst>
              <a:path h="2102609" w="3161818">
                <a:moveTo>
                  <a:pt x="0" y="0"/>
                </a:moveTo>
                <a:lnTo>
                  <a:pt x="3161818" y="0"/>
                </a:lnTo>
                <a:lnTo>
                  <a:pt x="3161818" y="2102609"/>
                </a:lnTo>
                <a:lnTo>
                  <a:pt x="0" y="2102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09726" y="4074214"/>
            <a:ext cx="3015061" cy="2008784"/>
          </a:xfrm>
          <a:custGeom>
            <a:avLst/>
            <a:gdLst/>
            <a:ahLst/>
            <a:cxnLst/>
            <a:rect r="r" b="b" t="t" l="l"/>
            <a:pathLst>
              <a:path h="2008784" w="3015061">
                <a:moveTo>
                  <a:pt x="0" y="0"/>
                </a:moveTo>
                <a:lnTo>
                  <a:pt x="3015061" y="0"/>
                </a:lnTo>
                <a:lnTo>
                  <a:pt x="3015061" y="2008784"/>
                </a:lnTo>
                <a:lnTo>
                  <a:pt x="0" y="200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56773" y="6634688"/>
            <a:ext cx="3067723" cy="2043870"/>
          </a:xfrm>
          <a:custGeom>
            <a:avLst/>
            <a:gdLst/>
            <a:ahLst/>
            <a:cxnLst/>
            <a:rect r="r" b="b" t="t" l="l"/>
            <a:pathLst>
              <a:path h="2043870" w="3067723">
                <a:moveTo>
                  <a:pt x="0" y="0"/>
                </a:moveTo>
                <a:lnTo>
                  <a:pt x="3067723" y="0"/>
                </a:lnTo>
                <a:lnTo>
                  <a:pt x="3067723" y="2043870"/>
                </a:lnTo>
                <a:lnTo>
                  <a:pt x="0" y="204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8494" y="3160439"/>
            <a:ext cx="333656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b="true" sz="2550" spc="-5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HR 부서 업무 비효율성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8494" y="5055914"/>
            <a:ext cx="333656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b="true" sz="2550" spc="-5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기업 맞춤형 정보 부족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2198" y="6952113"/>
            <a:ext cx="249211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b="true" sz="2550" spc="-5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정보 접근성 문제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09073" y="3141389"/>
            <a:ext cx="5080029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반복적인 질의응답으로 생산성 저하.</a:t>
            </a:r>
          </a:p>
          <a:p>
            <a:pPr algn="ctr">
              <a:lnSpc>
                <a:spcPts val="3299"/>
              </a:lnSpc>
            </a:pPr>
            <a:r>
              <a:rPr lang="en-US" sz="2499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단순 업무에 많은 시간 소요.</a:t>
            </a:r>
          </a:p>
          <a:p>
            <a:pPr algn="ctr">
              <a:lnSpc>
                <a:spcPts val="32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979864" y="5124450"/>
            <a:ext cx="475749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기존 LLM은 범용 정보 제공에 한정.</a:t>
            </a:r>
          </a:p>
          <a:p>
            <a:pPr algn="ctr">
              <a:lnSpc>
                <a:spcPts val="3299"/>
              </a:lnSpc>
            </a:pPr>
            <a:r>
              <a:rPr lang="en-US" sz="2499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사내 용어 및 절차에 대한 이해 부족.</a:t>
            </a:r>
          </a:p>
          <a:p>
            <a:pPr algn="ctr">
              <a:lnSpc>
                <a:spcPts val="32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975912" y="6933063"/>
            <a:ext cx="476145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직원들이 필요한 정보를 검색하거나  담당자와 연락해야 하는 불편함.</a:t>
            </a:r>
          </a:p>
          <a:p>
            <a:pPr algn="ctr">
              <a:lnSpc>
                <a:spcPts val="32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94195" y="335721"/>
            <a:ext cx="3714296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4195" y="685018"/>
            <a:ext cx="6641962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b="true" sz="4500" spc="-13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Problem definition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6822" y="1863187"/>
            <a:ext cx="3662478" cy="2393887"/>
          </a:xfrm>
          <a:custGeom>
            <a:avLst/>
            <a:gdLst/>
            <a:ahLst/>
            <a:cxnLst/>
            <a:rect r="r" b="b" t="t" l="l"/>
            <a:pathLst>
              <a:path h="2393887" w="3662478">
                <a:moveTo>
                  <a:pt x="0" y="0"/>
                </a:moveTo>
                <a:lnTo>
                  <a:pt x="3662478" y="0"/>
                </a:lnTo>
                <a:lnTo>
                  <a:pt x="3662478" y="2393888"/>
                </a:lnTo>
                <a:lnTo>
                  <a:pt x="0" y="2393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5" r="0" b="-9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96822" y="6434463"/>
            <a:ext cx="3662478" cy="2440126"/>
          </a:xfrm>
          <a:custGeom>
            <a:avLst/>
            <a:gdLst/>
            <a:ahLst/>
            <a:cxnLst/>
            <a:rect r="r" b="b" t="t" l="l"/>
            <a:pathLst>
              <a:path h="2440126" w="3662478">
                <a:moveTo>
                  <a:pt x="0" y="0"/>
                </a:moveTo>
                <a:lnTo>
                  <a:pt x="3662478" y="0"/>
                </a:lnTo>
                <a:lnTo>
                  <a:pt x="3662478" y="2440126"/>
                </a:lnTo>
                <a:lnTo>
                  <a:pt x="0" y="2440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96822" y="4116999"/>
            <a:ext cx="3662478" cy="2508163"/>
          </a:xfrm>
          <a:custGeom>
            <a:avLst/>
            <a:gdLst/>
            <a:ahLst/>
            <a:cxnLst/>
            <a:rect r="r" b="b" t="t" l="l"/>
            <a:pathLst>
              <a:path h="2508163" w="3662478">
                <a:moveTo>
                  <a:pt x="0" y="0"/>
                </a:moveTo>
                <a:lnTo>
                  <a:pt x="3662478" y="0"/>
                </a:lnTo>
                <a:lnTo>
                  <a:pt x="3662478" y="2508163"/>
                </a:lnTo>
                <a:lnTo>
                  <a:pt x="0" y="2508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004" t="0" r="-310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7328" y="2936581"/>
            <a:ext cx="44860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b="true" sz="2550" spc="-5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보안 및 데이터 프라이버시 강화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7124" y="4945365"/>
            <a:ext cx="282650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b="true" sz="2550" spc="-5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맞춤형 sLLM 성능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5743" y="7024529"/>
            <a:ext cx="356926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b="true" sz="2550" spc="-5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비용 절감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96227" y="2917531"/>
            <a:ext cx="6166451" cy="4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499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사용자별 접근 권한 설정 및 민감 데이터 보호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83806" y="4921552"/>
            <a:ext cx="569530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사내 규정, 프로세스를 학습하여 질의 응답 정확도 95% 이상 유지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96227" y="7000717"/>
            <a:ext cx="5470462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499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기존 LLM API 호출 대비 50% 이상 </a:t>
            </a:r>
          </a:p>
          <a:p>
            <a:pPr algn="ctr">
              <a:lnSpc>
                <a:spcPts val="3299"/>
              </a:lnSpc>
            </a:pPr>
            <a:r>
              <a:rPr lang="en-US" sz="2499" b="true">
                <a:solidFill>
                  <a:srgbClr val="000000">
                    <a:alpha val="4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비용 절감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4195" y="335721"/>
            <a:ext cx="3714296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4195" y="685018"/>
            <a:ext cx="4486095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b="true" sz="4500" spc="-13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Requirements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43624" y="2724109"/>
            <a:ext cx="4448557" cy="156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</a:t>
            </a: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프로젝트 요구사항 정의 및 설계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데이터 수집 및 저장 구조 구축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AWS 환경 초기화 및 Slack Bot 테스트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데이터 파이프라인 및 CI/CD 구현</a:t>
            </a:r>
          </a:p>
        </p:txBody>
      </p:sp>
      <p:sp>
        <p:nvSpPr>
          <p:cNvPr name="Freeform 3" id="3" descr="A white and grey background  Description automatically generated with medium confidence"/>
          <p:cNvSpPr/>
          <p:nvPr/>
        </p:nvSpPr>
        <p:spPr>
          <a:xfrm flipH="false" flipV="false" rot="0">
            <a:off x="13376357" y="1998413"/>
            <a:ext cx="4984496" cy="663786"/>
          </a:xfrm>
          <a:custGeom>
            <a:avLst/>
            <a:gdLst/>
            <a:ahLst/>
            <a:cxnLst/>
            <a:rect r="r" b="b" t="t" l="l"/>
            <a:pathLst>
              <a:path h="663786" w="4984496">
                <a:moveTo>
                  <a:pt x="0" y="0"/>
                </a:moveTo>
                <a:lnTo>
                  <a:pt x="4984496" y="0"/>
                </a:lnTo>
                <a:lnTo>
                  <a:pt x="4984496" y="663786"/>
                </a:lnTo>
                <a:lnTo>
                  <a:pt x="0" y="66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6020" t="-93066" r="0" b="-6030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9349" y="2148950"/>
            <a:ext cx="3202244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진행 완료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43624" y="5444232"/>
            <a:ext cx="444855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Django API 개발 및 AWS ECS 배포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sLLM 모델 미세 조정 및 성능 검증</a:t>
            </a:r>
          </a:p>
        </p:txBody>
      </p:sp>
      <p:sp>
        <p:nvSpPr>
          <p:cNvPr name="Freeform 6" id="6" descr="A white and grey background  Description automatically generated with medium confidence"/>
          <p:cNvSpPr/>
          <p:nvPr/>
        </p:nvSpPr>
        <p:spPr>
          <a:xfrm flipH="false" flipV="false" rot="0">
            <a:off x="13376357" y="4718536"/>
            <a:ext cx="4984496" cy="663786"/>
          </a:xfrm>
          <a:custGeom>
            <a:avLst/>
            <a:gdLst/>
            <a:ahLst/>
            <a:cxnLst/>
            <a:rect r="r" b="b" t="t" l="l"/>
            <a:pathLst>
              <a:path h="663786" w="4984496">
                <a:moveTo>
                  <a:pt x="0" y="0"/>
                </a:moveTo>
                <a:lnTo>
                  <a:pt x="4984496" y="0"/>
                </a:lnTo>
                <a:lnTo>
                  <a:pt x="4984496" y="663786"/>
                </a:lnTo>
                <a:lnTo>
                  <a:pt x="0" y="66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6020" t="-93066" r="0" b="-60306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928971" y="4869073"/>
            <a:ext cx="3202244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진행 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43624" y="7402356"/>
            <a:ext cx="4448557" cy="116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시스템 통합 테스트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Slack Bot 기능 고도화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최종 발표 준비</a:t>
            </a:r>
          </a:p>
        </p:txBody>
      </p:sp>
      <p:sp>
        <p:nvSpPr>
          <p:cNvPr name="Freeform 9" id="9" descr="A white and grey background  Description automatically generated with medium confidence"/>
          <p:cNvSpPr/>
          <p:nvPr/>
        </p:nvSpPr>
        <p:spPr>
          <a:xfrm flipH="false" flipV="false" rot="0">
            <a:off x="13376357" y="6676660"/>
            <a:ext cx="4984496" cy="663786"/>
          </a:xfrm>
          <a:custGeom>
            <a:avLst/>
            <a:gdLst/>
            <a:ahLst/>
            <a:cxnLst/>
            <a:rect r="r" b="b" t="t" l="l"/>
            <a:pathLst>
              <a:path h="663786" w="4984496">
                <a:moveTo>
                  <a:pt x="0" y="0"/>
                </a:moveTo>
                <a:lnTo>
                  <a:pt x="4984496" y="0"/>
                </a:lnTo>
                <a:lnTo>
                  <a:pt x="4984496" y="663786"/>
                </a:lnTo>
                <a:lnTo>
                  <a:pt x="0" y="66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6020" t="-93066" r="0" b="-60306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29349" y="6827197"/>
            <a:ext cx="3202244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진행 예정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16527" y="2082407"/>
            <a:ext cx="12970280" cy="6809397"/>
          </a:xfrm>
          <a:custGeom>
            <a:avLst/>
            <a:gdLst/>
            <a:ahLst/>
            <a:cxnLst/>
            <a:rect r="r" b="b" t="t" l="l"/>
            <a:pathLst>
              <a:path h="6809397" w="12970280">
                <a:moveTo>
                  <a:pt x="0" y="0"/>
                </a:moveTo>
                <a:lnTo>
                  <a:pt x="12970280" y="0"/>
                </a:lnTo>
                <a:lnTo>
                  <a:pt x="12970280" y="6809397"/>
                </a:lnTo>
                <a:lnTo>
                  <a:pt x="0" y="680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4195" y="685018"/>
            <a:ext cx="4486095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b="true" sz="4500" spc="-13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Progress status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195" y="324484"/>
            <a:ext cx="4486095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4195" y="1429485"/>
            <a:ext cx="3202244" cy="29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33"/>
              </a:lnSpc>
            </a:pPr>
            <a:r>
              <a:rPr lang="en-US" b="true" sz="1975" spc="-59">
                <a:solidFill>
                  <a:srgbClr val="54545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WBS-based progress status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8313" y="2464807"/>
            <a:ext cx="5875238" cy="3921722"/>
          </a:xfrm>
          <a:custGeom>
            <a:avLst/>
            <a:gdLst/>
            <a:ahLst/>
            <a:cxnLst/>
            <a:rect r="r" b="b" t="t" l="l"/>
            <a:pathLst>
              <a:path h="3921722" w="5875238">
                <a:moveTo>
                  <a:pt x="0" y="0"/>
                </a:moveTo>
                <a:lnTo>
                  <a:pt x="5875239" y="0"/>
                </a:lnTo>
                <a:lnTo>
                  <a:pt x="5875239" y="3921722"/>
                </a:lnTo>
                <a:lnTo>
                  <a:pt x="0" y="3921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4803" y="2464807"/>
            <a:ext cx="5620500" cy="3841087"/>
          </a:xfrm>
          <a:custGeom>
            <a:avLst/>
            <a:gdLst/>
            <a:ahLst/>
            <a:cxnLst/>
            <a:rect r="r" b="b" t="t" l="l"/>
            <a:pathLst>
              <a:path h="3841087" w="5620500">
                <a:moveTo>
                  <a:pt x="0" y="0"/>
                </a:moveTo>
                <a:lnTo>
                  <a:pt x="5620500" y="0"/>
                </a:lnTo>
                <a:lnTo>
                  <a:pt x="5620500" y="3841087"/>
                </a:lnTo>
                <a:lnTo>
                  <a:pt x="0" y="3841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36" t="0" r="-1135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171" y="2464807"/>
            <a:ext cx="5718668" cy="3810063"/>
          </a:xfrm>
          <a:custGeom>
            <a:avLst/>
            <a:gdLst/>
            <a:ahLst/>
            <a:cxnLst/>
            <a:rect r="r" b="b" t="t" l="l"/>
            <a:pathLst>
              <a:path h="3810063" w="5718668">
                <a:moveTo>
                  <a:pt x="0" y="0"/>
                </a:moveTo>
                <a:lnTo>
                  <a:pt x="5718668" y="0"/>
                </a:lnTo>
                <a:lnTo>
                  <a:pt x="5718668" y="3810063"/>
                </a:lnTo>
                <a:lnTo>
                  <a:pt x="0" y="3810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4195" y="335721"/>
            <a:ext cx="3714296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4195" y="685018"/>
            <a:ext cx="5255661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b="true" sz="4500" spc="-13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Issues and Solutions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801" y="6512995"/>
            <a:ext cx="2578449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기존 모델의 한계</a:t>
            </a: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4775" y="6512995"/>
            <a:ext cx="2578449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데이터 부족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65828" y="6512995"/>
            <a:ext cx="2578449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최신 정보 반영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8171" y="7324148"/>
            <a:ext cx="5718668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250" spc="-67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기존 언어 모델은 일반적인 질문에는 강점을 </a:t>
            </a:r>
          </a:p>
          <a:p>
            <a:pPr algn="l">
              <a:lnSpc>
                <a:spcPts val="3600"/>
              </a:lnSpc>
            </a:pPr>
            <a:r>
              <a:rPr lang="en-US" sz="2250" spc="-67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보이지만, 회사 내부 정보나 특화된 업무와 관련된 질문에는 정확도가 낮음</a:t>
            </a:r>
          </a:p>
          <a:p>
            <a:pPr algn="l">
              <a:lnSpc>
                <a:spcPts val="3600"/>
              </a:lnSpc>
            </a:pPr>
            <a:r>
              <a:rPr lang="en-US" sz="225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회사에 대한 최신 정보나 변경된 정책을 반영하지 못함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4803" y="7324148"/>
            <a:ext cx="5718668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250" spc="-67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회사 내부 데이터 접근이 제한적이며 데이터 확보 없이 정확한 답변 제공이 어려움 </a:t>
            </a:r>
          </a:p>
          <a:p>
            <a:pPr algn="l">
              <a:lnSpc>
                <a:spcPts val="3600"/>
              </a:lnSpc>
            </a:pPr>
            <a:r>
              <a:rPr lang="en-US" sz="225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→ 자동화된 파이프라인 구축으로 변경된 정보를 모델이 지속적으로 학습하도록 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4884" y="7324148"/>
            <a:ext cx="5718668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250" spc="-67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회사 내부 데이터 접근이 제한적이며 데이터 확보 없이 정확한 답변 제공이 어려움</a:t>
            </a:r>
          </a:p>
          <a:p>
            <a:pPr algn="l">
              <a:lnSpc>
                <a:spcPts val="3600"/>
              </a:lnSpc>
            </a:pPr>
            <a:r>
              <a:rPr lang="en-US" sz="2250" spc="-67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→ 데이터가 부족한 영역에 대해 자가 생성 데이터를 활용.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1794" y="1830685"/>
            <a:ext cx="12143719" cy="8285674"/>
          </a:xfrm>
          <a:custGeom>
            <a:avLst/>
            <a:gdLst/>
            <a:ahLst/>
            <a:cxnLst/>
            <a:rect r="r" b="b" t="t" l="l"/>
            <a:pathLst>
              <a:path h="8285674" w="12143719">
                <a:moveTo>
                  <a:pt x="0" y="0"/>
                </a:moveTo>
                <a:lnTo>
                  <a:pt x="12143718" y="0"/>
                </a:lnTo>
                <a:lnTo>
                  <a:pt x="12143718" y="8285674"/>
                </a:lnTo>
                <a:lnTo>
                  <a:pt x="0" y="8285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67" t="0" r="-14442" b="-136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4195" y="685018"/>
            <a:ext cx="4486095" cy="69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b="true" sz="4500" spc="-13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Progress status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4195" y="324484"/>
            <a:ext cx="4486095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2631" y="3094275"/>
            <a:ext cx="538154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2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직원 질문 </a:t>
            </a:r>
          </a:p>
          <a:p>
            <a:pPr algn="l">
              <a:lnSpc>
                <a:spcPts val="2970"/>
              </a:lnSpc>
            </a:pPr>
            <a:r>
              <a:rPr lang="en-US" sz="22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→ sLLM 응답 </a:t>
            </a:r>
          </a:p>
          <a:p>
            <a:pPr algn="l">
              <a:lnSpc>
                <a:spcPts val="2970"/>
              </a:lnSpc>
            </a:pPr>
            <a:r>
              <a:rPr lang="en-US" sz="22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→ HRDB 데이터 조회 및 제공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32631" y="2466660"/>
            <a:ext cx="3202244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Slack 채팅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32631" y="4658757"/>
            <a:ext cx="3202244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관리자 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32631" y="5288169"/>
            <a:ext cx="378587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2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▪ 데이터 관리 및 보고서 생성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4195" y="1382248"/>
            <a:ext cx="3202244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b="true" sz="2550" spc="-76">
                <a:solidFill>
                  <a:srgbClr val="54545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system architecture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3809" y="4932997"/>
            <a:ext cx="1191785" cy="1429427"/>
          </a:xfrm>
          <a:custGeom>
            <a:avLst/>
            <a:gdLst/>
            <a:ahLst/>
            <a:cxnLst/>
            <a:rect r="r" b="b" t="t" l="l"/>
            <a:pathLst>
              <a:path h="1429427" w="1191785">
                <a:moveTo>
                  <a:pt x="0" y="0"/>
                </a:moveTo>
                <a:lnTo>
                  <a:pt x="1191785" y="0"/>
                </a:lnTo>
                <a:lnTo>
                  <a:pt x="1191785" y="1429428"/>
                </a:lnTo>
                <a:lnTo>
                  <a:pt x="0" y="142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5355" y="2442767"/>
            <a:ext cx="1648694" cy="1599233"/>
          </a:xfrm>
          <a:custGeom>
            <a:avLst/>
            <a:gdLst/>
            <a:ahLst/>
            <a:cxnLst/>
            <a:rect r="r" b="b" t="t" l="l"/>
            <a:pathLst>
              <a:path h="1599233" w="1648694">
                <a:moveTo>
                  <a:pt x="0" y="0"/>
                </a:moveTo>
                <a:lnTo>
                  <a:pt x="1648693" y="0"/>
                </a:lnTo>
                <a:lnTo>
                  <a:pt x="1648693" y="1599233"/>
                </a:lnTo>
                <a:lnTo>
                  <a:pt x="0" y="1599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5451" y="7286307"/>
            <a:ext cx="1548502" cy="1421806"/>
          </a:xfrm>
          <a:custGeom>
            <a:avLst/>
            <a:gdLst/>
            <a:ahLst/>
            <a:cxnLst/>
            <a:rect r="r" b="b" t="t" l="l"/>
            <a:pathLst>
              <a:path h="1421806" w="1548502">
                <a:moveTo>
                  <a:pt x="0" y="0"/>
                </a:moveTo>
                <a:lnTo>
                  <a:pt x="1548501" y="0"/>
                </a:lnTo>
                <a:lnTo>
                  <a:pt x="1548501" y="1421807"/>
                </a:lnTo>
                <a:lnTo>
                  <a:pt x="0" y="1421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4195" y="335721"/>
            <a:ext cx="3714296" cy="2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00">
                <a:solidFill>
                  <a:srgbClr val="000000">
                    <a:alpha val="24706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MeGA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4195" y="685018"/>
            <a:ext cx="5255661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b="true" sz="4500" spc="-13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Technology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91263" y="2271317"/>
            <a:ext cx="1667692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 모델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91263" y="4761547"/>
            <a:ext cx="302604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데이터베이스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1263" y="7114857"/>
            <a:ext cx="302604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b="true" sz="255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배포 및 백엔드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91263" y="3094077"/>
            <a:ext cx="8786842" cy="10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</a:t>
            </a: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모델 아키텍처: Transformer 기반 모델 및 여러 구조 테스트 중</a:t>
            </a:r>
          </a:p>
          <a:p>
            <a:pPr algn="l">
              <a:lnSpc>
                <a:spcPts val="2880"/>
              </a:lnSpc>
            </a:pP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</a:t>
            </a: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프레임워크: PyTorch, Hugging Face, LangChain</a:t>
            </a:r>
          </a:p>
          <a:p>
            <a:pPr algn="l">
              <a:lnSpc>
                <a:spcPts val="2880"/>
              </a:lnSpc>
            </a:pP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</a:t>
            </a: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모델 관리: MLflow로 버전 관리 및 성능 검증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91263" y="5582603"/>
            <a:ext cx="7183910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FAISS: 임베딩 벡터 저장 및 검색</a:t>
            </a:r>
          </a:p>
          <a:p>
            <a:pPr algn="l">
              <a:lnSpc>
                <a:spcPts val="2880"/>
              </a:lnSpc>
            </a:pP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HR 데이터베이스: 근태 및 복지 정보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91263" y="7935912"/>
            <a:ext cx="7183910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배포: AWS ECS(Fargate) 및 CodePipeline.</a:t>
            </a:r>
          </a:p>
          <a:p>
            <a:pPr algn="l">
              <a:lnSpc>
                <a:spcPts val="2880"/>
              </a:lnSpc>
            </a:pPr>
            <a:r>
              <a:rPr lang="en-US" sz="2250" spc="-6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▪ 백엔드: Django REST Framework로 API 제공.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DAGYGAUrhP4</dc:identifier>
  <dcterms:modified xsi:type="dcterms:W3CDTF">2011-08-01T06:04:30Z</dcterms:modified>
  <cp:revision>1</cp:revision>
  <dc:title>1</dc:title>
</cp:coreProperties>
</file>